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7" r:id="rId2"/>
    <p:sldId id="263" r:id="rId3"/>
    <p:sldId id="265" r:id="rId4"/>
    <p:sldId id="279" r:id="rId5"/>
    <p:sldId id="312" r:id="rId6"/>
    <p:sldId id="313" r:id="rId7"/>
    <p:sldId id="314" r:id="rId8"/>
    <p:sldId id="315" r:id="rId9"/>
    <p:sldId id="316" r:id="rId10"/>
    <p:sldId id="317" r:id="rId11"/>
    <p:sldId id="318" r:id="rId12"/>
    <p:sldId id="319" r:id="rId13"/>
    <p:sldId id="320" r:id="rId14"/>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p:scale>
          <a:sx n="60" d="100"/>
          <a:sy n="60" d="100"/>
        </p:scale>
        <p:origin x="-1644" y="-2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227852-8A18-4726-8BD6-7F2C6FF4EBEE}" type="doc">
      <dgm:prSet loTypeId="urn:microsoft.com/office/officeart/2005/8/layout/default" loCatId="list" qsTypeId="urn:microsoft.com/office/officeart/2005/8/quickstyle/simple1" qsCatId="simple" csTypeId="urn:microsoft.com/office/officeart/2005/8/colors/accent1_2" csCatId="accent1" phldr="1"/>
      <dgm:spPr/>
      <dgm:t>
        <a:bodyPr/>
        <a:lstStyle/>
        <a:p>
          <a:pPr rtl="1"/>
          <a:endParaRPr lang="ar-EG"/>
        </a:p>
      </dgm:t>
    </dgm:pt>
    <dgm:pt modelId="{13263EEC-9582-4520-A5F4-29691E1DCF88}">
      <dgm:prSet phldrT="[Text]" custT="1"/>
      <dgm:spPr/>
      <dgm:t>
        <a:bodyPr/>
        <a:lstStyle/>
        <a:p>
          <a:pPr rtl="1"/>
          <a:r>
            <a:rPr lang="ar-EG" sz="2800" b="1" i="1" u="none" dirty="0" smtClean="0"/>
            <a:t>عناصر المحاضرة </a:t>
          </a:r>
          <a:endParaRPr lang="ar-EG" sz="2800" b="1" i="1" u="none" dirty="0"/>
        </a:p>
      </dgm:t>
    </dgm:pt>
    <dgm:pt modelId="{E8D1B96E-6C1E-445F-A4F8-E5B379C1A854}" type="parTrans" cxnId="{0A2107EE-AB32-4A2D-8255-515474E41D6E}">
      <dgm:prSet/>
      <dgm:spPr/>
      <dgm:t>
        <a:bodyPr/>
        <a:lstStyle/>
        <a:p>
          <a:pPr rtl="1"/>
          <a:endParaRPr lang="ar-EG"/>
        </a:p>
      </dgm:t>
    </dgm:pt>
    <dgm:pt modelId="{8C3F2639-F735-4ED7-8CDB-D6BB0A67E6AC}" type="sibTrans" cxnId="{0A2107EE-AB32-4A2D-8255-515474E41D6E}">
      <dgm:prSet/>
      <dgm:spPr/>
      <dgm:t>
        <a:bodyPr/>
        <a:lstStyle/>
        <a:p>
          <a:pPr rtl="1"/>
          <a:endParaRPr lang="ar-EG"/>
        </a:p>
      </dgm:t>
    </dgm:pt>
    <dgm:pt modelId="{1328FDD9-18CF-4B5A-A9F7-2FD4D2D966AD}" type="pres">
      <dgm:prSet presAssocID="{D0227852-8A18-4726-8BD6-7F2C6FF4EBEE}" presName="diagram" presStyleCnt="0">
        <dgm:presLayoutVars>
          <dgm:dir/>
          <dgm:resizeHandles val="exact"/>
        </dgm:presLayoutVars>
      </dgm:prSet>
      <dgm:spPr/>
      <dgm:t>
        <a:bodyPr/>
        <a:lstStyle/>
        <a:p>
          <a:pPr rtl="1"/>
          <a:endParaRPr lang="ar-EG"/>
        </a:p>
      </dgm:t>
    </dgm:pt>
    <dgm:pt modelId="{B5C31A11-9C26-49ED-B717-8873E10D89BF}" type="pres">
      <dgm:prSet presAssocID="{13263EEC-9582-4520-A5F4-29691E1DCF88}" presName="node" presStyleLbl="node1" presStyleIdx="0" presStyleCnt="1" custScaleX="234862" custLinFactNeighborX="-22346" custLinFactNeighborY="-15563">
        <dgm:presLayoutVars>
          <dgm:bulletEnabled val="1"/>
        </dgm:presLayoutVars>
      </dgm:prSet>
      <dgm:spPr/>
      <dgm:t>
        <a:bodyPr/>
        <a:lstStyle/>
        <a:p>
          <a:pPr rtl="1"/>
          <a:endParaRPr lang="ar-EG"/>
        </a:p>
      </dgm:t>
    </dgm:pt>
  </dgm:ptLst>
  <dgm:cxnLst>
    <dgm:cxn modelId="{9AA03462-FDB8-4F51-8991-E24CFA003C72}" type="presOf" srcId="{13263EEC-9582-4520-A5F4-29691E1DCF88}" destId="{B5C31A11-9C26-49ED-B717-8873E10D89BF}" srcOrd="0" destOrd="0" presId="urn:microsoft.com/office/officeart/2005/8/layout/default"/>
    <dgm:cxn modelId="{D8617BEC-BCFC-475A-BC7F-5A97ACBF1614}" type="presOf" srcId="{D0227852-8A18-4726-8BD6-7F2C6FF4EBEE}" destId="{1328FDD9-18CF-4B5A-A9F7-2FD4D2D966AD}" srcOrd="0" destOrd="0" presId="urn:microsoft.com/office/officeart/2005/8/layout/default"/>
    <dgm:cxn modelId="{0A2107EE-AB32-4A2D-8255-515474E41D6E}" srcId="{D0227852-8A18-4726-8BD6-7F2C6FF4EBEE}" destId="{13263EEC-9582-4520-A5F4-29691E1DCF88}" srcOrd="0" destOrd="0" parTransId="{E8D1B96E-6C1E-445F-A4F8-E5B379C1A854}" sibTransId="{8C3F2639-F735-4ED7-8CDB-D6BB0A67E6AC}"/>
    <dgm:cxn modelId="{8A9BA346-82E0-4F11-A1A6-F2B2E80D7810}" type="presParOf" srcId="{1328FDD9-18CF-4B5A-A9F7-2FD4D2D966AD}" destId="{B5C31A11-9C26-49ED-B717-8873E10D89BF}" srcOrd="0" destOrd="0" presId="urn:microsoft.com/office/officeart/2005/8/layout/default"/>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6A363B-7C1A-41DA-91D8-8BCCA5BF2E58}" type="datetimeFigureOut">
              <a:rPr lang="ar-EG" smtClean="0"/>
              <a:pPr/>
              <a:t>23/07/1441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EB479393-B732-4A1F-8713-107FA4C897C5}" type="slidenum">
              <a:rPr lang="ar-EG" smtClean="0"/>
              <a:pPr/>
              <a:t>‹#›</a:t>
            </a:fld>
            <a:endParaRPr lang="ar-EG"/>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6A363B-7C1A-41DA-91D8-8BCCA5BF2E58}" type="datetimeFigureOut">
              <a:rPr lang="ar-EG" smtClean="0"/>
              <a:pPr/>
              <a:t>23/07/1441</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B479393-B732-4A1F-8713-107FA4C897C5}" type="slidenum">
              <a:rPr lang="ar-EG" smtClean="0"/>
              <a:pPr/>
              <a:t>‹#›</a:t>
            </a:fld>
            <a:endParaRPr lang="ar-EG"/>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xml"/><Relationship Id="rId3" Type="http://schemas.openxmlformats.org/officeDocument/2006/relationships/diagramData" Target="../diagrams/data1.xml"/><Relationship Id="rId7" Type="http://schemas.openxmlformats.org/officeDocument/2006/relationships/slide" Target="slide2.xm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 Id="rId9" Type="http://schemas.openxmlformats.org/officeDocument/2006/relationships/slide" Target="slide10.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8" name="WordArt 4"/>
          <p:cNvSpPr>
            <a:spLocks noChangeArrowheads="1" noChangeShapeType="1" noTextEdit="1"/>
          </p:cNvSpPr>
          <p:nvPr/>
        </p:nvSpPr>
        <p:spPr bwMode="auto">
          <a:xfrm rot="21147563">
            <a:off x="378789" y="1284321"/>
            <a:ext cx="8472904" cy="3098859"/>
          </a:xfrm>
          <a:prstGeom prst="rect">
            <a:avLst/>
          </a:prstGeom>
          <a:solidFill>
            <a:schemeClr val="accent2">
              <a:lumMod val="40000"/>
              <a:lumOff val="60000"/>
            </a:schemeClr>
          </a:solidFill>
        </p:spPr>
        <p:txBody>
          <a:bodyPr wrap="none" fromWordArt="1">
            <a:prstTxWarp prst="textFadeUp">
              <a:avLst>
                <a:gd name="adj" fmla="val 15020"/>
              </a:avLst>
            </a:prstTxWarp>
          </a:bodyPr>
          <a:lstStyle/>
          <a:p>
            <a:pPr algn="ctr"/>
            <a:r>
              <a:rPr lang="ar-EG" sz="900" b="1" kern="10" dirty="0" smtClean="0">
                <a:ln w="12700">
                  <a:solidFill>
                    <a:srgbClr val="993366"/>
                  </a:solidFill>
                  <a:round/>
                  <a:headEnd/>
                  <a:tailEnd/>
                </a:ln>
                <a:solidFill>
                  <a:srgbClr val="CC66FF"/>
                </a:solidFill>
                <a:latin typeface="Aldhabi" pitchFamily="2" charset="-78"/>
              </a:rPr>
              <a:t>محاضرة مقرر حقوق انسان </a:t>
            </a:r>
          </a:p>
          <a:p>
            <a:pPr algn="ctr"/>
            <a:r>
              <a:rPr lang="ar-EG" sz="900" b="1" kern="10" dirty="0" smtClean="0">
                <a:ln w="12700">
                  <a:solidFill>
                    <a:srgbClr val="993366"/>
                  </a:solidFill>
                  <a:round/>
                  <a:headEnd/>
                  <a:tailEnd/>
                </a:ln>
                <a:solidFill>
                  <a:srgbClr val="CC66FF"/>
                </a:solidFill>
                <a:latin typeface="Aldhabi" pitchFamily="2" charset="-78"/>
              </a:rPr>
              <a:t>الفرقة الاولى شعبة لغة انجليزية</a:t>
            </a:r>
          </a:p>
          <a:p>
            <a:pPr algn="ctr"/>
            <a:endParaRPr lang="ar-EG" sz="900" b="1" kern="10" dirty="0" smtClean="0">
              <a:ln w="12700">
                <a:solidFill>
                  <a:srgbClr val="993366"/>
                </a:solidFill>
                <a:round/>
                <a:headEnd/>
                <a:tailEnd/>
              </a:ln>
              <a:solidFill>
                <a:srgbClr val="CC66FF"/>
              </a:solidFill>
              <a:latin typeface="Aldhabi" pitchFamily="2" charset="-78"/>
            </a:endParaRPr>
          </a:p>
          <a:p>
            <a:pPr algn="ctr"/>
            <a:r>
              <a:rPr lang="ar-EG" sz="900" b="1" kern="10" dirty="0" smtClean="0">
                <a:ln w="12700">
                  <a:solidFill>
                    <a:srgbClr val="993366"/>
                  </a:solidFill>
                  <a:round/>
                  <a:headEnd/>
                  <a:tailEnd/>
                </a:ln>
                <a:solidFill>
                  <a:srgbClr val="CC66FF"/>
                </a:solidFill>
                <a:latin typeface="Aldhabi" pitchFamily="2" charset="-78"/>
              </a:rPr>
              <a:t>اعداد</a:t>
            </a:r>
          </a:p>
          <a:p>
            <a:pPr algn="ctr"/>
            <a:endParaRPr lang="ar-EG" sz="900" b="1" kern="10" dirty="0" smtClean="0">
              <a:ln w="12700">
                <a:solidFill>
                  <a:srgbClr val="993366"/>
                </a:solidFill>
                <a:round/>
                <a:headEnd/>
                <a:tailEnd/>
              </a:ln>
              <a:solidFill>
                <a:srgbClr val="CC66FF"/>
              </a:solidFill>
              <a:latin typeface="Aldhabi" pitchFamily="2" charset="-78"/>
            </a:endParaRPr>
          </a:p>
          <a:p>
            <a:pPr algn="ctr"/>
            <a:r>
              <a:rPr lang="ar-EG" sz="900" b="1" kern="10" dirty="0" smtClean="0">
                <a:ln w="12700">
                  <a:solidFill>
                    <a:srgbClr val="993366"/>
                  </a:solidFill>
                  <a:round/>
                  <a:headEnd/>
                  <a:tailEnd/>
                </a:ln>
                <a:solidFill>
                  <a:srgbClr val="CC66FF"/>
                </a:solidFill>
                <a:latin typeface="Aldhabi" pitchFamily="2" charset="-78"/>
              </a:rPr>
              <a:t>د/ عبير دياب</a:t>
            </a:r>
          </a:p>
          <a:p>
            <a:pPr algn="ctr"/>
            <a:r>
              <a:rPr lang="ar-EG" sz="900" b="1" kern="10" dirty="0" smtClean="0">
                <a:ln w="12700">
                  <a:solidFill>
                    <a:srgbClr val="993366"/>
                  </a:solidFill>
                  <a:round/>
                  <a:headEnd/>
                  <a:tailEnd/>
                </a:ln>
                <a:solidFill>
                  <a:srgbClr val="CC66FF"/>
                </a:solidFill>
                <a:latin typeface="Aldhabi" pitchFamily="2" charset="-78"/>
              </a:rPr>
              <a:t> تاريخ المحاضرة الثلاثاء 17-3-2020</a:t>
            </a:r>
          </a:p>
          <a:p>
            <a:pPr algn="ctr"/>
            <a:endParaRPr lang="ar-EG" sz="900" b="1" kern="10" dirty="0" smtClean="0">
              <a:ln w="12700">
                <a:solidFill>
                  <a:srgbClr val="993366"/>
                </a:solidFill>
                <a:round/>
                <a:headEnd/>
                <a:tailEnd/>
              </a:ln>
              <a:solidFill>
                <a:srgbClr val="CC66FF"/>
              </a:solidFill>
              <a:latin typeface="Aldhabi" pitchFamily="2" charset="-78"/>
            </a:endParaRPr>
          </a:p>
          <a:p>
            <a:pPr algn="ctr"/>
            <a:endParaRPr lang="ar-EG" sz="900" b="1" kern="10" dirty="0">
              <a:ln w="12700">
                <a:solidFill>
                  <a:srgbClr val="993366"/>
                </a:solidFill>
                <a:round/>
                <a:headEnd/>
                <a:tailEnd/>
              </a:ln>
              <a:solidFill>
                <a:srgbClr val="CC66FF"/>
              </a:solidFill>
              <a:latin typeface="Aldhabi" pitchFamily="2" charset="-78"/>
            </a:endParaRPr>
          </a:p>
        </p:txBody>
      </p:sp>
    </p:spTree>
  </p:cSld>
  <p:clrMapOvr>
    <a:masterClrMapping/>
  </p:clrMapOvr>
  <p:transition advClick="0" advTm="0">
    <p:wipe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18788"/>
                                        </p:tgtEl>
                                        <p:attrNameLst>
                                          <p:attrName>style.visibility</p:attrName>
                                        </p:attrNameLst>
                                      </p:cBhvr>
                                      <p:to>
                                        <p:strVal val="visible"/>
                                      </p:to>
                                    </p:set>
                                    <p:anim calcmode="lin" valueType="num">
                                      <p:cBhvr>
                                        <p:cTn id="7" dur="1000" fill="hold"/>
                                        <p:tgtEl>
                                          <p:spTgt spid="118788"/>
                                        </p:tgtEl>
                                        <p:attrNameLst>
                                          <p:attrName>ppt_w</p:attrName>
                                        </p:attrNameLst>
                                      </p:cBhvr>
                                      <p:tavLst>
                                        <p:tav tm="0">
                                          <p:val>
                                            <p:fltVal val="0"/>
                                          </p:val>
                                        </p:tav>
                                        <p:tav tm="100000">
                                          <p:val>
                                            <p:strVal val="#ppt_w"/>
                                          </p:val>
                                        </p:tav>
                                      </p:tavLst>
                                    </p:anim>
                                    <p:anim calcmode="lin" valueType="num">
                                      <p:cBhvr>
                                        <p:cTn id="8" dur="1000" fill="hold"/>
                                        <p:tgtEl>
                                          <p:spTgt spid="118788"/>
                                        </p:tgtEl>
                                        <p:attrNameLst>
                                          <p:attrName>ppt_h</p:attrName>
                                        </p:attrNameLst>
                                      </p:cBhvr>
                                      <p:tavLst>
                                        <p:tav tm="0">
                                          <p:val>
                                            <p:fltVal val="0"/>
                                          </p:val>
                                        </p:tav>
                                        <p:tav tm="100000">
                                          <p:val>
                                            <p:strVal val="#ppt_h"/>
                                          </p:val>
                                        </p:tav>
                                      </p:tavLst>
                                    </p:anim>
                                    <p:anim calcmode="lin" valueType="num">
                                      <p:cBhvr>
                                        <p:cTn id="9" dur="1000" fill="hold"/>
                                        <p:tgtEl>
                                          <p:spTgt spid="118788"/>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1878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88"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المحاكمة العادلة والمنصفة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كل من يقبض عليه او يحبس او تقيد حريته تجب معاملته بما يحفظ عليه كرامته ولا يجوز تعذيبه ولا ترهيبه ولا اكراهه ولا ايذاؤه بدنيا او معنويا ولا يكون حجزه او حبسه الا فى اماكن مخصصة لذلك</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انشاء النقابات والانضمام اليها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المواطنين حق تكوين الجمعيات الاهلية على اساس ديمقراطى وتكون لها الشخصية الاعتبارية بمجرد الاخطار وتمارس نشاطها بحرية ولا يجوز للجهات الادارية التدخل فى شئونها او حلها  او حل مجالس ادارتها او مجالس امنائها الا بحكم قضائي“</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الثقافة والحصول على المعلومات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لكل فرد الحق فى ان يشترك اشتراكا حرا فى حياة المجتمع الثقافية وفى الاستماع بالفنون وان يحمى مصالحه الادبية والمادية  والمتربة على انتاجه العلمى او الادبي او الفنى“</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2503487"/>
          </a:xfrm>
          <a:prstGeom prst="rect">
            <a:avLst/>
          </a:prstGeom>
          <a:noFill/>
          <a:ln w="9525">
            <a:noFill/>
            <a:miter lim="800000"/>
            <a:headEnd/>
            <a:tailEnd/>
          </a:ln>
        </p:spPr>
        <p:txBody>
          <a:bodyPr/>
          <a:lstStyle/>
          <a:p>
            <a:pPr algn="ctr"/>
            <a:r>
              <a:rPr lang="en-US" sz="5400" dirty="0" smtClean="0">
                <a:solidFill>
                  <a:srgbClr val="FF0000"/>
                </a:solidFill>
              </a:rPr>
              <a:t>Thank You</a:t>
            </a:r>
            <a:endParaRPr lang="en-US" sz="5400" dirty="0">
              <a:solidFill>
                <a:srgbClr val="FF0000"/>
              </a:solidFil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ctrTitle"/>
          </p:nvPr>
        </p:nvSpPr>
        <p:spPr/>
        <p:txBody>
          <a:bodyPr/>
          <a:lstStyle/>
          <a:p>
            <a:pPr eaLnBrk="1" hangingPunct="1"/>
            <a:endParaRPr lang="en-US" smtClean="0"/>
          </a:p>
        </p:txBody>
      </p:sp>
      <p:sp>
        <p:nvSpPr>
          <p:cNvPr id="45059" name="Rectangle 3"/>
          <p:cNvSpPr>
            <a:spLocks noGrp="1" noChangeArrowheads="1"/>
          </p:cNvSpPr>
          <p:nvPr>
            <p:ph type="subTitle" idx="1"/>
          </p:nvPr>
        </p:nvSpPr>
        <p:spPr/>
        <p:txBody>
          <a:bodyPr/>
          <a:lstStyle/>
          <a:p>
            <a:pPr eaLnBrk="1" hangingPunct="1"/>
            <a:endParaRPr lang="en-US" smtClean="0"/>
          </a:p>
        </p:txBody>
      </p:sp>
      <p:pic>
        <p:nvPicPr>
          <p:cNvPr id="45060" name="Picture 4" descr="خخخخخخخخخخخخخخخخخخخخخخخخخخخ"/>
          <p:cNvPicPr>
            <a:picLocks noChangeAspect="1" noChangeArrowheads="1"/>
          </p:cNvPicPr>
          <p:nvPr/>
        </p:nvPicPr>
        <p:blipFill>
          <a:blip r:embed="rId2" cstate="print"/>
          <a:srcRect l="10886" t="15111" r="9613" b="10529"/>
          <a:stretch>
            <a:fillRect/>
          </a:stretch>
        </p:blipFill>
        <p:spPr bwMode="auto">
          <a:xfrm>
            <a:off x="0" y="76200"/>
            <a:ext cx="9144000" cy="6858000"/>
          </a:xfrm>
          <a:prstGeom prst="rect">
            <a:avLst/>
          </a:prstGeom>
          <a:noFill/>
          <a:ln w="9525">
            <a:noFill/>
            <a:miter lim="800000"/>
            <a:headEnd/>
            <a:tailEnd/>
          </a:ln>
        </p:spPr>
      </p:pic>
      <p:graphicFrame>
        <p:nvGraphicFramePr>
          <p:cNvPr id="20" name="Diagram 19"/>
          <p:cNvGraphicFramePr/>
          <p:nvPr/>
        </p:nvGraphicFramePr>
        <p:xfrm>
          <a:off x="5105400" y="2565400"/>
          <a:ext cx="3203575" cy="1168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25353" name="AutoShape 9"/>
          <p:cNvSpPr>
            <a:spLocks noChangeArrowheads="1"/>
          </p:cNvSpPr>
          <p:nvPr/>
        </p:nvSpPr>
        <p:spPr bwMode="auto">
          <a:xfrm>
            <a:off x="762000" y="2022475"/>
            <a:ext cx="3810000" cy="2701925"/>
          </a:xfrm>
          <a:prstGeom prst="flowChartAlternateProcess">
            <a:avLst/>
          </a:prstGeom>
          <a:gradFill rotWithShape="1">
            <a:gsLst>
              <a:gs pos="0">
                <a:srgbClr val="FF9999"/>
              </a:gs>
              <a:gs pos="100000">
                <a:srgbClr val="B2B2B2"/>
              </a:gs>
            </a:gsLst>
            <a:lin ang="5400000" scaled="1"/>
          </a:gradFill>
          <a:ln w="31750">
            <a:solidFill>
              <a:srgbClr val="993366"/>
            </a:solidFill>
            <a:miter lim="800000"/>
            <a:headEnd/>
            <a:tailEnd/>
          </a:ln>
          <a:effectLst>
            <a:outerShdw dist="107763" dir="18900000" algn="ctr" rotWithShape="0">
              <a:schemeClr val="bg2">
                <a:alpha val="50000"/>
              </a:schemeClr>
            </a:outerShdw>
          </a:effectLst>
        </p:spPr>
        <p:txBody>
          <a:bodyPr wrap="none" anchor="ctr"/>
          <a:lstStyle/>
          <a:p>
            <a:pPr algn="ctr">
              <a:defRPr/>
            </a:pPr>
            <a:r>
              <a:rPr lang="ar-EG" sz="3200" b="1" dirty="0" smtClean="0">
                <a:solidFill>
                  <a:srgbClr val="333300"/>
                </a:solidFill>
              </a:rPr>
              <a:t>حقوق الانسان الجماعية </a:t>
            </a:r>
          </a:p>
          <a:p>
            <a:pPr algn="ctr">
              <a:defRPr/>
            </a:pPr>
            <a:r>
              <a:rPr lang="ar-EG" sz="3200" b="1" dirty="0" smtClean="0">
                <a:solidFill>
                  <a:srgbClr val="333300"/>
                </a:solidFill>
              </a:rPr>
              <a:t>وفقا للقانون المصري</a:t>
            </a:r>
            <a:endParaRPr lang="en-US" sz="3200" b="1" dirty="0">
              <a:solidFill>
                <a:srgbClr val="333300"/>
              </a:solidFill>
            </a:endParaRPr>
          </a:p>
        </p:txBody>
      </p:sp>
      <p:sp>
        <p:nvSpPr>
          <p:cNvPr id="825355" name="WordArt 11">
            <a:hlinkClick r:id="rId7" action="ppaction://hlinksldjump"/>
          </p:cNvPr>
          <p:cNvSpPr>
            <a:spLocks noChangeArrowheads="1" noChangeShapeType="1" noTextEdit="1"/>
          </p:cNvSpPr>
          <p:nvPr/>
        </p:nvSpPr>
        <p:spPr bwMode="auto">
          <a:xfrm>
            <a:off x="1692275" y="1401763"/>
            <a:ext cx="1728788" cy="503237"/>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6" name="WordArt 12">
            <a:hlinkClick r:id="rId8" action="ppaction://hlinksldjump"/>
          </p:cNvPr>
          <p:cNvSpPr>
            <a:spLocks noChangeArrowheads="1" noChangeShapeType="1" noTextEdit="1"/>
          </p:cNvSpPr>
          <p:nvPr/>
        </p:nvSpPr>
        <p:spPr bwMode="auto">
          <a:xfrm>
            <a:off x="1619250" y="2205038"/>
            <a:ext cx="1944688" cy="576262"/>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7" name="WordArt 13">
            <a:hlinkClick r:id="rId9" action="ppaction://hlinksldjump"/>
          </p:cNvPr>
          <p:cNvSpPr>
            <a:spLocks noChangeArrowheads="1" noChangeShapeType="1" noTextEdit="1"/>
          </p:cNvSpPr>
          <p:nvPr/>
        </p:nvSpPr>
        <p:spPr bwMode="auto">
          <a:xfrm>
            <a:off x="1547813" y="3211513"/>
            <a:ext cx="1943100" cy="576262"/>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58" name="WordArt 14">
            <a:hlinkClick r:id="" action="ppaction://noaction"/>
          </p:cNvPr>
          <p:cNvSpPr>
            <a:spLocks noChangeArrowheads="1" noChangeShapeType="1" noTextEdit="1"/>
          </p:cNvSpPr>
          <p:nvPr/>
        </p:nvSpPr>
        <p:spPr bwMode="auto">
          <a:xfrm>
            <a:off x="1620838" y="4151313"/>
            <a:ext cx="1871662" cy="574675"/>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
        <p:nvSpPr>
          <p:cNvPr id="825360" name="WordArt 16">
            <a:hlinkClick r:id="" action="ppaction://noaction"/>
          </p:cNvPr>
          <p:cNvSpPr>
            <a:spLocks noChangeArrowheads="1" noChangeShapeType="1" noTextEdit="1"/>
          </p:cNvSpPr>
          <p:nvPr/>
        </p:nvSpPr>
        <p:spPr bwMode="auto">
          <a:xfrm>
            <a:off x="1765300" y="5087938"/>
            <a:ext cx="1727200" cy="573087"/>
          </a:xfrm>
          <a:prstGeom prst="rect">
            <a:avLst/>
          </a:prstGeom>
        </p:spPr>
        <p:txBody>
          <a:bodyPr wrap="none" fromWordArt="1">
            <a:prstTxWarp prst="textPlain">
              <a:avLst>
                <a:gd name="adj" fmla="val 50000"/>
              </a:avLst>
            </a:prstTxWarp>
          </a:bodyPr>
          <a:lstStyle/>
          <a:p>
            <a:pPr algn="ctr"/>
            <a:endParaRPr lang="ar-EG" sz="3600" b="1" kern="10" spc="720" dirty="0">
              <a:ln w="9525">
                <a:noFill/>
                <a:round/>
                <a:headEnd/>
                <a:tailEnd/>
              </a:ln>
              <a:gradFill rotWithShape="1">
                <a:gsLst>
                  <a:gs pos="0">
                    <a:srgbClr val="663300"/>
                  </a:gs>
                  <a:gs pos="100000">
                    <a:srgbClr val="003366"/>
                  </a:gs>
                </a:gsLst>
                <a:lin ang="5400000" scaled="1"/>
              </a:gradFill>
              <a:effectLst>
                <a:outerShdw dist="45791" dir="3378596" algn="ctr" rotWithShape="0">
                  <a:srgbClr val="4D4D4D">
                    <a:alpha val="79999"/>
                  </a:srgbClr>
                </a:outerShdw>
              </a:effectLst>
              <a:latin typeface="Arial"/>
              <a:cs typeface="Arial"/>
            </a:endParaRP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825353"/>
                                        </p:tgtEl>
                                        <p:attrNameLst>
                                          <p:attrName>style.visibility</p:attrName>
                                        </p:attrNameLst>
                                      </p:cBhvr>
                                      <p:to>
                                        <p:strVal val="visible"/>
                                      </p:to>
                                    </p:set>
                                    <p:anim calcmode="lin" valueType="num">
                                      <p:cBhvr additive="base">
                                        <p:cTn id="7" dur="2000" fill="hold"/>
                                        <p:tgtEl>
                                          <p:spTgt spid="825353"/>
                                        </p:tgtEl>
                                        <p:attrNameLst>
                                          <p:attrName>ppt_x</p:attrName>
                                        </p:attrNameLst>
                                      </p:cBhvr>
                                      <p:tavLst>
                                        <p:tav tm="0">
                                          <p:val>
                                            <p:strVal val="#ppt_x"/>
                                          </p:val>
                                        </p:tav>
                                        <p:tav tm="100000">
                                          <p:val>
                                            <p:strVal val="#ppt_x"/>
                                          </p:val>
                                        </p:tav>
                                      </p:tavLst>
                                    </p:anim>
                                    <p:anim calcmode="lin" valueType="num">
                                      <p:cBhvr additive="base">
                                        <p:cTn id="8" dur="2000" fill="hold"/>
                                        <p:tgtEl>
                                          <p:spTgt spid="82535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nodePh="1">
                                  <p:stCondLst>
                                    <p:cond delay="0"/>
                                  </p:stCondLst>
                                  <p:endCondLst>
                                    <p:cond evt="begin" delay="0">
                                      <p:tn val="9"/>
                                    </p:cond>
                                  </p:endCondLst>
                                  <p:childTnLst>
                                    <p:set>
                                      <p:cBhvr>
                                        <p:cTn id="10" dur="1" fill="hold">
                                          <p:stCondLst>
                                            <p:cond delay="0"/>
                                          </p:stCondLst>
                                        </p:cTn>
                                        <p:tgtEl>
                                          <p:spTgt spid="825355"/>
                                        </p:tgtEl>
                                        <p:attrNameLst>
                                          <p:attrName>style.visibility</p:attrName>
                                        </p:attrNameLst>
                                      </p:cBhvr>
                                      <p:to>
                                        <p:strVal val="visible"/>
                                      </p:to>
                                    </p:set>
                                    <p:anim calcmode="lin" valueType="num">
                                      <p:cBhvr additive="base">
                                        <p:cTn id="11" dur="2000" fill="hold"/>
                                        <p:tgtEl>
                                          <p:spTgt spid="825355"/>
                                        </p:tgtEl>
                                        <p:attrNameLst>
                                          <p:attrName>ppt_x</p:attrName>
                                        </p:attrNameLst>
                                      </p:cBhvr>
                                      <p:tavLst>
                                        <p:tav tm="0">
                                          <p:val>
                                            <p:strVal val="#ppt_x"/>
                                          </p:val>
                                        </p:tav>
                                        <p:tav tm="100000">
                                          <p:val>
                                            <p:strVal val="#ppt_x"/>
                                          </p:val>
                                        </p:tav>
                                      </p:tavLst>
                                    </p:anim>
                                    <p:anim calcmode="lin" valueType="num">
                                      <p:cBhvr additive="base">
                                        <p:cTn id="12" dur="2000" fill="hold"/>
                                        <p:tgtEl>
                                          <p:spTgt spid="825355"/>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nodePh="1">
                                  <p:stCondLst>
                                    <p:cond delay="0"/>
                                  </p:stCondLst>
                                  <p:endCondLst>
                                    <p:cond evt="begin" delay="0">
                                      <p:tn val="13"/>
                                    </p:cond>
                                  </p:endCondLst>
                                  <p:childTnLst>
                                    <p:set>
                                      <p:cBhvr>
                                        <p:cTn id="14" dur="1" fill="hold">
                                          <p:stCondLst>
                                            <p:cond delay="0"/>
                                          </p:stCondLst>
                                        </p:cTn>
                                        <p:tgtEl>
                                          <p:spTgt spid="825356"/>
                                        </p:tgtEl>
                                        <p:attrNameLst>
                                          <p:attrName>style.visibility</p:attrName>
                                        </p:attrNameLst>
                                      </p:cBhvr>
                                      <p:to>
                                        <p:strVal val="visible"/>
                                      </p:to>
                                    </p:set>
                                    <p:anim calcmode="lin" valueType="num">
                                      <p:cBhvr additive="base">
                                        <p:cTn id="15" dur="2000" fill="hold"/>
                                        <p:tgtEl>
                                          <p:spTgt spid="825356"/>
                                        </p:tgtEl>
                                        <p:attrNameLst>
                                          <p:attrName>ppt_x</p:attrName>
                                        </p:attrNameLst>
                                      </p:cBhvr>
                                      <p:tavLst>
                                        <p:tav tm="0">
                                          <p:val>
                                            <p:strVal val="#ppt_x"/>
                                          </p:val>
                                        </p:tav>
                                        <p:tav tm="100000">
                                          <p:val>
                                            <p:strVal val="#ppt_x"/>
                                          </p:val>
                                        </p:tav>
                                      </p:tavLst>
                                    </p:anim>
                                    <p:anim calcmode="lin" valueType="num">
                                      <p:cBhvr additive="base">
                                        <p:cTn id="16" dur="2000" fill="hold"/>
                                        <p:tgtEl>
                                          <p:spTgt spid="825356"/>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nodePh="1">
                                  <p:stCondLst>
                                    <p:cond delay="0"/>
                                  </p:stCondLst>
                                  <p:endCondLst>
                                    <p:cond evt="begin" delay="0">
                                      <p:tn val="17"/>
                                    </p:cond>
                                  </p:endCondLst>
                                  <p:childTnLst>
                                    <p:set>
                                      <p:cBhvr>
                                        <p:cTn id="18" dur="1" fill="hold">
                                          <p:stCondLst>
                                            <p:cond delay="0"/>
                                          </p:stCondLst>
                                        </p:cTn>
                                        <p:tgtEl>
                                          <p:spTgt spid="825357"/>
                                        </p:tgtEl>
                                        <p:attrNameLst>
                                          <p:attrName>style.visibility</p:attrName>
                                        </p:attrNameLst>
                                      </p:cBhvr>
                                      <p:to>
                                        <p:strVal val="visible"/>
                                      </p:to>
                                    </p:set>
                                    <p:anim calcmode="lin" valueType="num">
                                      <p:cBhvr additive="base">
                                        <p:cTn id="19" dur="2000" fill="hold"/>
                                        <p:tgtEl>
                                          <p:spTgt spid="825357"/>
                                        </p:tgtEl>
                                        <p:attrNameLst>
                                          <p:attrName>ppt_x</p:attrName>
                                        </p:attrNameLst>
                                      </p:cBhvr>
                                      <p:tavLst>
                                        <p:tav tm="0">
                                          <p:val>
                                            <p:strVal val="#ppt_x"/>
                                          </p:val>
                                        </p:tav>
                                        <p:tav tm="100000">
                                          <p:val>
                                            <p:strVal val="#ppt_x"/>
                                          </p:val>
                                        </p:tav>
                                      </p:tavLst>
                                    </p:anim>
                                    <p:anim calcmode="lin" valueType="num">
                                      <p:cBhvr additive="base">
                                        <p:cTn id="20" dur="2000" fill="hold"/>
                                        <p:tgtEl>
                                          <p:spTgt spid="82535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nodePh="1">
                                  <p:stCondLst>
                                    <p:cond delay="0"/>
                                  </p:stCondLst>
                                  <p:endCondLst>
                                    <p:cond evt="begin" delay="0">
                                      <p:tn val="21"/>
                                    </p:cond>
                                  </p:endCondLst>
                                  <p:childTnLst>
                                    <p:set>
                                      <p:cBhvr>
                                        <p:cTn id="22" dur="1" fill="hold">
                                          <p:stCondLst>
                                            <p:cond delay="0"/>
                                          </p:stCondLst>
                                        </p:cTn>
                                        <p:tgtEl>
                                          <p:spTgt spid="825358"/>
                                        </p:tgtEl>
                                        <p:attrNameLst>
                                          <p:attrName>style.visibility</p:attrName>
                                        </p:attrNameLst>
                                      </p:cBhvr>
                                      <p:to>
                                        <p:strVal val="visible"/>
                                      </p:to>
                                    </p:set>
                                    <p:anim calcmode="lin" valueType="num">
                                      <p:cBhvr additive="base">
                                        <p:cTn id="23" dur="2000" fill="hold"/>
                                        <p:tgtEl>
                                          <p:spTgt spid="825358"/>
                                        </p:tgtEl>
                                        <p:attrNameLst>
                                          <p:attrName>ppt_x</p:attrName>
                                        </p:attrNameLst>
                                      </p:cBhvr>
                                      <p:tavLst>
                                        <p:tav tm="0">
                                          <p:val>
                                            <p:strVal val="#ppt_x"/>
                                          </p:val>
                                        </p:tav>
                                        <p:tav tm="100000">
                                          <p:val>
                                            <p:strVal val="#ppt_x"/>
                                          </p:val>
                                        </p:tav>
                                      </p:tavLst>
                                    </p:anim>
                                    <p:anim calcmode="lin" valueType="num">
                                      <p:cBhvr additive="base">
                                        <p:cTn id="24" dur="2000" fill="hold"/>
                                        <p:tgtEl>
                                          <p:spTgt spid="825358"/>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nodePh="1">
                                  <p:stCondLst>
                                    <p:cond delay="0"/>
                                  </p:stCondLst>
                                  <p:endCondLst>
                                    <p:cond evt="begin" delay="0">
                                      <p:tn val="25"/>
                                    </p:cond>
                                  </p:endCondLst>
                                  <p:childTnLst>
                                    <p:set>
                                      <p:cBhvr>
                                        <p:cTn id="26" dur="1" fill="hold">
                                          <p:stCondLst>
                                            <p:cond delay="0"/>
                                          </p:stCondLst>
                                        </p:cTn>
                                        <p:tgtEl>
                                          <p:spTgt spid="825360"/>
                                        </p:tgtEl>
                                        <p:attrNameLst>
                                          <p:attrName>style.visibility</p:attrName>
                                        </p:attrNameLst>
                                      </p:cBhvr>
                                      <p:to>
                                        <p:strVal val="visible"/>
                                      </p:to>
                                    </p:set>
                                    <p:anim calcmode="lin" valueType="num">
                                      <p:cBhvr additive="base">
                                        <p:cTn id="27" dur="2000" fill="hold"/>
                                        <p:tgtEl>
                                          <p:spTgt spid="825360"/>
                                        </p:tgtEl>
                                        <p:attrNameLst>
                                          <p:attrName>ppt_x</p:attrName>
                                        </p:attrNameLst>
                                      </p:cBhvr>
                                      <p:tavLst>
                                        <p:tav tm="0">
                                          <p:val>
                                            <p:strVal val="#ppt_x"/>
                                          </p:val>
                                        </p:tav>
                                        <p:tav tm="100000">
                                          <p:val>
                                            <p:strVal val="#ppt_x"/>
                                          </p:val>
                                        </p:tav>
                                      </p:tavLst>
                                    </p:anim>
                                    <p:anim calcmode="lin" valueType="num">
                                      <p:cBhvr additive="base">
                                        <p:cTn id="28" dur="2000" fill="hold"/>
                                        <p:tgtEl>
                                          <p:spTgt spid="82536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5353" grpId="0" animBg="1"/>
      <p:bldP spid="825355" grpId="0" animBg="1"/>
      <p:bldP spid="825356" grpId="0" animBg="1"/>
      <p:bldP spid="825357" grpId="0" animBg="1"/>
      <p:bldP spid="825358" grpId="0" animBg="1"/>
      <p:bldP spid="82536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1808162"/>
            <a:ext cx="7054851" cy="1773238"/>
          </a:xfrm>
          <a:prstGeom prst="rect">
            <a:avLst/>
          </a:prstGeom>
        </p:spPr>
        <p:txBody>
          <a:bodyPr wrap="none" fromWordArt="1">
            <a:prstTxWarp prst="textPlain">
              <a:avLst>
                <a:gd name="adj" fmla="val 49774"/>
              </a:avLst>
            </a:prstTxWarp>
          </a:bodyPr>
          <a:lstStyle/>
          <a:p>
            <a:pPr algn="ctr"/>
            <a:r>
              <a:rPr lang="ar-EG" sz="3600" dirty="0" smtClean="0">
                <a:solidFill>
                  <a:schemeClr val="accent2">
                    <a:lumMod val="75000"/>
                  </a:schemeClr>
                </a:solidFill>
              </a:rPr>
              <a:t>حقوق الانسان الجماعية وفقا للقانون المصري</a:t>
            </a:r>
            <a:endParaRPr lang="ar-EG" sz="3600" kern="10" spc="720" dirty="0">
              <a:ln w="9525">
                <a:noFill/>
                <a:round/>
                <a:headEnd/>
                <a:tailEnd/>
              </a:ln>
              <a:solidFill>
                <a:schemeClr val="accent2">
                  <a:lumMod val="75000"/>
                </a:schemeClr>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nodePh="1">
                                  <p:stCondLst>
                                    <p:cond delay="0"/>
                                  </p:stCondLst>
                                  <p:endCondLst>
                                    <p:cond evt="begin" delay="0">
                                      <p:tn val="5"/>
                                    </p:cond>
                                  </p:end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الحياة</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الحق فى الحياة من اول الحقوق التى ثبتت للانسان فور انفصاله عن امه حيا. وهى اللحظة التى تبدأ فيها شخصيته القانونيه وقدرته على اكتساب الحقوق وتحمل الالتزامات وينص القانون على :</a:t>
            </a:r>
          </a:p>
          <a:p>
            <a:endParaRPr lang="ar-EG" sz="3200" dirty="0" smtClean="0"/>
          </a:p>
          <a:p>
            <a:pPr algn="ctr"/>
            <a:r>
              <a:rPr lang="ar-EG" sz="3200" dirty="0" smtClean="0"/>
              <a:t> الحق فى الحياة ملازم لكل شخص ولا يجوز حرمان احد من حياته تعسفا.</a:t>
            </a:r>
          </a:p>
          <a:p>
            <a:pPr>
              <a:buFont typeface="Arial" pitchFamily="34" charset="0"/>
              <a:buChar char="•"/>
            </a:pPr>
            <a:endParaRPr lang="ar-EG" sz="3200" dirty="0" smtClean="0"/>
          </a:p>
          <a:p>
            <a:pPr>
              <a:buFont typeface="Arial" pitchFamily="34" charset="0"/>
              <a:buChar char="•"/>
            </a:pPr>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الشخصية القانونية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كل انسان اينما وجد الحق فى ان يعترف بشخصيته القانونية“</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الكرامة الانسانيه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الكرامة حق لكل انسان ولا يجوز المساس بها  وتلتزم الدولة باحترامها وحمايتها“</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تكوين الاحزاب السياسية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الحزب السياسي هو كل جماعة منظمة ومؤسسة طبقا لاحكام القانون وتقوم على مبادئ واهداف مشتركة وتعمل بالوسائل السياسية الديمقراطية لتحقيق برامج محددة تتعلق بالشئون السياسية والاقتصادية والاجتماعية للدولة وذلك عن طريق المشاركة فى مسئوليات الحكم“</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تكوين الجمعيات المجتمع المدنى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لكل شخص الحق فى حرية الاشتراك فى الاجتماعات والجمعيات السلمية ولا يجوز ارغام احد على الانتماء الى جمعية ما“</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3490" name="Picture 2" descr="المحتوى822 copy"/>
          <p:cNvPicPr>
            <a:picLocks noChangeAspect="1" noChangeArrowheads="1"/>
          </p:cNvPicPr>
          <p:nvPr/>
        </p:nvPicPr>
        <p:blipFill>
          <a:blip r:embed="rId2" cstate="print"/>
          <a:srcRect/>
          <a:stretch>
            <a:fillRect/>
          </a:stretch>
        </p:blipFill>
        <p:spPr bwMode="auto">
          <a:xfrm>
            <a:off x="0" y="26988"/>
            <a:ext cx="9144000" cy="6858000"/>
          </a:xfrm>
          <a:prstGeom prst="rect">
            <a:avLst/>
          </a:prstGeom>
          <a:noFill/>
          <a:ln w="9525">
            <a:noFill/>
            <a:miter lim="800000"/>
            <a:headEnd/>
            <a:tailEnd/>
          </a:ln>
        </p:spPr>
      </p:pic>
      <p:sp>
        <p:nvSpPr>
          <p:cNvPr id="63491" name="WordArt 7"/>
          <p:cNvSpPr>
            <a:spLocks noChangeArrowheads="1" noChangeShapeType="1" noTextEdit="1"/>
          </p:cNvSpPr>
          <p:nvPr/>
        </p:nvSpPr>
        <p:spPr bwMode="auto">
          <a:xfrm>
            <a:off x="1022349" y="260350"/>
            <a:ext cx="6978651" cy="935038"/>
          </a:xfrm>
          <a:prstGeom prst="rect">
            <a:avLst/>
          </a:prstGeom>
        </p:spPr>
        <p:txBody>
          <a:bodyPr wrap="none" fromWordArt="1">
            <a:prstTxWarp prst="textPlain">
              <a:avLst>
                <a:gd name="adj" fmla="val 50000"/>
              </a:avLst>
            </a:prstTxWarp>
          </a:bodyPr>
          <a:lstStyle/>
          <a:p>
            <a:pPr algn="ctr"/>
            <a:r>
              <a:rPr lang="ar-EG" sz="3600" dirty="0" smtClean="0">
                <a:solidFill>
                  <a:srgbClr val="FFFF00"/>
                </a:solidFill>
              </a:rPr>
              <a:t>الحق فى الحرية والامن الشخصي </a:t>
            </a:r>
            <a:endParaRPr lang="ar-EG" sz="3600" kern="10" spc="720" dirty="0">
              <a:ln w="9525">
                <a:noFill/>
                <a:round/>
                <a:headEnd/>
                <a:tailEnd/>
              </a:ln>
              <a:solidFill>
                <a:srgbClr val="FFFF00"/>
              </a:solidFill>
              <a:effectLst>
                <a:outerShdw dist="45791" dir="3378596" algn="ctr" rotWithShape="0">
                  <a:srgbClr val="4D4D4D">
                    <a:alpha val="79999"/>
                  </a:srgbClr>
                </a:outerShdw>
              </a:effectLst>
              <a:latin typeface="Arial"/>
              <a:cs typeface="Arial"/>
            </a:endParaRPr>
          </a:p>
        </p:txBody>
      </p:sp>
      <p:sp>
        <p:nvSpPr>
          <p:cNvPr id="34824" name="Rectangle 8"/>
          <p:cNvSpPr>
            <a:spLocks noChangeArrowheads="1"/>
          </p:cNvSpPr>
          <p:nvPr/>
        </p:nvSpPr>
        <p:spPr bwMode="auto">
          <a:xfrm>
            <a:off x="323850" y="1916113"/>
            <a:ext cx="8591550" cy="4032250"/>
          </a:xfrm>
          <a:prstGeom prst="rect">
            <a:avLst/>
          </a:prstGeom>
          <a:noFill/>
          <a:ln w="9525">
            <a:noFill/>
            <a:miter lim="800000"/>
            <a:headEnd/>
            <a:tailEnd/>
          </a:ln>
        </p:spPr>
        <p:txBody>
          <a:bodyPr/>
          <a:lstStyle/>
          <a:p>
            <a:r>
              <a:rPr lang="ar-EG" sz="3200" dirty="0" smtClean="0"/>
              <a:t>ينص الحق على ان:</a:t>
            </a:r>
          </a:p>
          <a:p>
            <a:endParaRPr lang="ar-EG" sz="3200" dirty="0" smtClean="0"/>
          </a:p>
          <a:p>
            <a:pPr algn="ctr"/>
            <a:r>
              <a:rPr lang="ar-EG" sz="3200" dirty="0" smtClean="0"/>
              <a:t>” لكل فرد الحق فى الحرية وفى الامان على شخصه</a:t>
            </a:r>
          </a:p>
          <a:p>
            <a:pPr>
              <a:buFont typeface="Arial" pitchFamily="34" charset="0"/>
              <a:buChar char="•"/>
            </a:pPr>
            <a:endParaRPr lang="ar-EG" sz="3200" dirty="0" smtClean="0"/>
          </a:p>
          <a:p>
            <a:endParaRPr lang="ar-EG" sz="3200" dirty="0" smtClean="0"/>
          </a:p>
          <a:p>
            <a:endParaRPr lang="en-US" sz="3200" dirty="0"/>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4824"/>
                                        </p:tgtEl>
                                        <p:attrNameLst>
                                          <p:attrName>style.visibility</p:attrName>
                                        </p:attrNameLst>
                                      </p:cBhvr>
                                      <p:to>
                                        <p:strVal val="visible"/>
                                      </p:to>
                                    </p:set>
                                    <p:animEffect transition="in" filter="fade">
                                      <p:cBhvr>
                                        <p:cTn id="7" dur="2000"/>
                                        <p:tgtEl>
                                          <p:spTgt spid="348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570</TotalTime>
  <Words>366</Words>
  <Application>Microsoft Office PowerPoint</Application>
  <PresentationFormat>On-screen Show (4:3)</PresentationFormat>
  <Paragraphs>57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abeer ali</dc:creator>
  <cp:lastModifiedBy>abeer ali</cp:lastModifiedBy>
  <cp:revision>157</cp:revision>
  <dcterms:created xsi:type="dcterms:W3CDTF">2016-09-05T18:23:38Z</dcterms:created>
  <dcterms:modified xsi:type="dcterms:W3CDTF">2020-03-17T12:36:42Z</dcterms:modified>
</cp:coreProperties>
</file>